
<file path=[Content_Types].xml><?xml version="1.0" encoding="utf-8"?>
<Types xmlns="http://schemas.openxmlformats.org/package/2006/content-types">
  <Default Extension="avif" ContentType="image/av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547" r:id="rId5"/>
    <p:sldId id="530" r:id="rId6"/>
    <p:sldId id="531" r:id="rId7"/>
    <p:sldId id="539" r:id="rId8"/>
    <p:sldId id="549" r:id="rId9"/>
    <p:sldId id="538" r:id="rId10"/>
    <p:sldId id="551" r:id="rId11"/>
    <p:sldId id="550" r:id="rId12"/>
    <p:sldId id="534" r:id="rId13"/>
    <p:sldId id="54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4A4A"/>
    <a:srgbClr val="074D07"/>
    <a:srgbClr val="37291C"/>
    <a:srgbClr val="19342C"/>
    <a:srgbClr val="56402C"/>
    <a:srgbClr val="4F3921"/>
    <a:srgbClr val="362716"/>
    <a:srgbClr val="47331D"/>
    <a:srgbClr val="7D5321"/>
    <a:srgbClr val="3523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94422"/>
  </p:normalViewPr>
  <p:slideViewPr>
    <p:cSldViewPr snapToGrid="0">
      <p:cViewPr varScale="1">
        <p:scale>
          <a:sx n="57" d="100"/>
          <a:sy n="57" d="100"/>
        </p:scale>
        <p:origin x="9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3/29/2025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microsoft.com/office/2007/relationships/hdphoto" Target="../media/hdphoto4.wdp"/><Relationship Id="rId7" Type="http://schemas.openxmlformats.org/officeDocument/2006/relationships/image" Target="../media/image8.av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445E6-F764-A92A-CE52-9F9B6BADD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DFC456-8444-AD94-98DC-63D0038EF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470" y="1083075"/>
            <a:ext cx="8753382" cy="4793941"/>
          </a:xfrm>
        </p:spPr>
        <p:txBody>
          <a:bodyPr anchor="ctr"/>
          <a:lstStyle/>
          <a:p>
            <a:r>
              <a:rPr lang="pl-PL" sz="2400" dirty="0"/>
              <a:t>Informacje przedstawione w tej prezentacji są prywatnymi opiniami autorów i nie stanowią rekomendacji inwestycyjnych w rozumieniu Rozporządzenia Ministra Finansów z dnia 19 października 2005 roku w sprawie informacji stanowiących rekomendacje dotyczące instrumentów finansowych, ich emiterów lub wystawców (Dz. U. z 2005 roku, Nr 206, poz. 1715). Autorzy prezentacji nie ponoszą odpowiedzialności za decyzje inwestycyjne podjęte na podstawie materiałów zawartych w prezentacji, a słuchacz podejmuje decyzje inwestycyjne na własną odpowiedzialność.</a:t>
            </a:r>
          </a:p>
          <a:p>
            <a:endParaRPr lang="en-US" sz="24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5BC854F-9785-59CD-D103-9BFBEAD24EAB}"/>
              </a:ext>
            </a:extLst>
          </p:cNvPr>
          <p:cNvSpPr txBox="1">
            <a:spLocks/>
          </p:cNvSpPr>
          <p:nvPr/>
        </p:nvSpPr>
        <p:spPr>
          <a:xfrm>
            <a:off x="10741980" y="309979"/>
            <a:ext cx="1253231" cy="346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100" dirty="0">
                <a:solidFill>
                  <a:srgbClr val="4F3921"/>
                </a:solidFill>
              </a:rPr>
              <a:t>Paweł Krajewski</a:t>
            </a:r>
            <a:endParaRPr lang="en-US" sz="1100" dirty="0">
              <a:solidFill>
                <a:srgbClr val="4F3921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30606AF-F57D-0AD0-6438-6185843BEDA9}"/>
              </a:ext>
            </a:extLst>
          </p:cNvPr>
          <p:cNvSpPr txBox="1">
            <a:spLocks/>
          </p:cNvSpPr>
          <p:nvPr/>
        </p:nvSpPr>
        <p:spPr>
          <a:xfrm>
            <a:off x="10620653" y="6233603"/>
            <a:ext cx="1571347" cy="436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200" dirty="0">
                <a:solidFill>
                  <a:srgbClr val="47331D"/>
                </a:solidFill>
              </a:rPr>
              <a:t>Mateusz Pokora</a:t>
            </a:r>
            <a:endParaRPr lang="en-US" sz="1200" dirty="0">
              <a:solidFill>
                <a:srgbClr val="47331D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E93F305-84B1-0C75-5F71-0C565DC99698}"/>
              </a:ext>
            </a:extLst>
          </p:cNvPr>
          <p:cNvSpPr txBox="1">
            <a:spLocks/>
          </p:cNvSpPr>
          <p:nvPr/>
        </p:nvSpPr>
        <p:spPr>
          <a:xfrm>
            <a:off x="0" y="25154"/>
            <a:ext cx="1146698" cy="489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400" dirty="0">
                <a:solidFill>
                  <a:srgbClr val="56402C"/>
                </a:solidFill>
              </a:rPr>
              <a:t>Jan Skiba</a:t>
            </a:r>
            <a:endParaRPr lang="en-US" sz="1400" dirty="0">
              <a:solidFill>
                <a:srgbClr val="5640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885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892-81E6-551C-7B5A-DEA68224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8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Dziękujemy za uwagę!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19D01-29BE-BE76-41C5-9D58AD811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latin typeface="Segoe UI Light" panose="020B0502040204020203" pitchFamily="34" charset="0"/>
                <a:cs typeface="Segoe UI Light" panose="020B0502040204020203" pitchFamily="34" charset="0"/>
              </a:rPr>
              <a:t>Jan Skiba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​</a:t>
            </a:r>
          </a:p>
          <a:p>
            <a:r>
              <a:rPr lang="pl-PL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Mateusz Pokora</a:t>
            </a:r>
            <a:endParaRPr lang="en-US" dirty="0">
              <a:latin typeface="Segoe UI Light" panose="020B0502040204020203" pitchFamily="34" charset="0"/>
              <a:ea typeface="Calibri"/>
              <a:cs typeface="Segoe UI Light" panose="020B0502040204020203" pitchFamily="34" charset="0"/>
            </a:endParaRPr>
          </a:p>
          <a:p>
            <a:r>
              <a:rPr lang="pl-PL" dirty="0">
                <a:latin typeface="Segoe UI Light" panose="020B0502040204020203" pitchFamily="34" charset="0"/>
                <a:cs typeface="Segoe UI Light" panose="020B0502040204020203" pitchFamily="34" charset="0"/>
              </a:rPr>
              <a:t>Paweł Krajewski</a:t>
            </a:r>
          </a:p>
          <a:p>
            <a:r>
              <a:rPr lang="pl-PL" dirty="0">
                <a:latin typeface="Segoe UI Light" panose="020B0502040204020203" pitchFamily="34" charset="0"/>
                <a:ea typeface="Calibri" panose="020F0502020204030204"/>
                <a:cs typeface="Segoe UI Light" panose="020B0502040204020203" pitchFamily="34" charset="0"/>
              </a:rPr>
              <a:t>Informatyka i Ekonometria</a:t>
            </a:r>
            <a:endParaRPr lang="en-US" dirty="0">
              <a:latin typeface="Segoe UI Light" panose="020B0502040204020203" pitchFamily="34" charset="0"/>
              <a:ea typeface="Calibri" panose="020F0502020204030204"/>
              <a:cs typeface="Segoe UI Light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01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6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APLIKACJA KRYPTOMAT NA RYNKU KRYPTOWALut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Jan Skiba, Mateusz Pokora, Paweł Krajewski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3000"/>
                    </a14:imgEffect>
                    <a14:imgEffect>
                      <a14:brightnessContrast bright="-8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899" y="722376"/>
            <a:ext cx="8878824" cy="692281"/>
          </a:xfrm>
        </p:spPr>
        <p:txBody>
          <a:bodyPr>
            <a:normAutofit/>
          </a:bodyPr>
          <a:lstStyle/>
          <a:p>
            <a:r>
              <a:rPr lang="pl-PL" sz="36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Co będziemy omawiać?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899" y="1851014"/>
            <a:ext cx="6422136" cy="3555873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pl-PL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Czym są kryptowaluty?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pl-PL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Blockchain</a:t>
            </a:r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pl-PL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Główni gracze na rynku</a:t>
            </a:r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pl-PL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Obrót kryptowaluta</a:t>
            </a:r>
            <a:r>
              <a:rPr lang="pl-PL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</a:t>
            </a:r>
          </a:p>
          <a:p>
            <a:pPr marL="342900" indent="-342900"/>
            <a:r>
              <a:rPr lang="pl-PL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Zalety i ryzyka inwestowania </a:t>
            </a:r>
            <a:r>
              <a:rPr lang="pl-PL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na rynku krypto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pl-PL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Wsparcie na rynku kryptowalut - KRYPTOMAT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brightnessContrast bright="-78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73D4-535B-6DCC-2268-43A5E9E12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458" y="774532"/>
            <a:ext cx="7890212" cy="1069848"/>
          </a:xfrm>
        </p:spPr>
        <p:txBody>
          <a:bodyPr/>
          <a:lstStyle/>
          <a:p>
            <a:r>
              <a:rPr lang="pl-PL" dirty="0"/>
              <a:t>Czym są kryptowaluty?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135D3F1-0C33-3404-5D49-E70C9D100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87458" y="2650435"/>
            <a:ext cx="8309145" cy="280534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l-PL" sz="2800" dirty="0"/>
              <a:t>Cyfrowe aktywa oparte na technologii blockchain</a:t>
            </a:r>
            <a:endParaRPr lang="en-US" sz="2800" dirty="0"/>
          </a:p>
          <a:p>
            <a:pPr>
              <a:lnSpc>
                <a:spcPct val="200000"/>
              </a:lnSpc>
            </a:pPr>
            <a:r>
              <a:rPr lang="pl-PL" sz="2800" dirty="0"/>
              <a:t>Brak kontroli przez rządy i banki centralne</a:t>
            </a:r>
            <a:endParaRPr lang="en-US" sz="2800" dirty="0"/>
          </a:p>
          <a:p>
            <a:pPr>
              <a:lnSpc>
                <a:spcPct val="200000"/>
              </a:lnSpc>
            </a:pPr>
            <a:r>
              <a:rPr lang="pl-PL" sz="2800" dirty="0"/>
              <a:t>Pierwsza i najbardziej znana kryptowaluta - Bitcoin</a:t>
            </a:r>
            <a:endParaRPr lang="en-US" sz="2800" dirty="0"/>
          </a:p>
          <a:p>
            <a:pPr>
              <a:lnSpc>
                <a:spcPct val="200000"/>
              </a:lnSpc>
            </a:pPr>
            <a:endParaRPr lang="en-US" sz="2800" dirty="0"/>
          </a:p>
          <a:p>
            <a:pPr>
              <a:lnSpc>
                <a:spcPct val="200000"/>
              </a:lnSpc>
            </a:pPr>
            <a:endParaRPr lang="en-US" sz="2800" dirty="0"/>
          </a:p>
          <a:p>
            <a:pPr>
              <a:lnSpc>
                <a:spcPct val="200000"/>
              </a:lnSpc>
            </a:pP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9FCA3-0124-0FA6-220B-D72E8F80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0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C8B397-D273-A580-78C2-4E0028D17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A3455F7A-77B3-0829-A481-258A1B987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722376"/>
            <a:ext cx="8878824" cy="659078"/>
          </a:xfrm>
        </p:spPr>
        <p:txBody>
          <a:bodyPr/>
          <a:lstStyle/>
          <a:p>
            <a:r>
              <a:rPr lang="pl-PL" dirty="0"/>
              <a:t>BLOCKCHAIN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2F24467-2F3D-04C2-5BE8-DFC1CAF6FB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36CED-E040-09EB-A906-E5F64C3F2E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2023" y="4581725"/>
            <a:ext cx="2468880" cy="365760"/>
          </a:xfrm>
        </p:spPr>
        <p:txBody>
          <a:bodyPr/>
          <a:lstStyle/>
          <a:p>
            <a:r>
              <a:rPr lang="pl-PL" dirty="0"/>
              <a:t>Bezpieczeństwo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23056-CD72-6F8B-C968-93458EF5BF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2023" y="5026031"/>
            <a:ext cx="2468880" cy="540268"/>
          </a:xfrm>
        </p:spPr>
        <p:txBody>
          <a:bodyPr/>
          <a:lstStyle/>
          <a:p>
            <a:r>
              <a:rPr lang="pl-PL" dirty="0"/>
              <a:t>Ochrona danych, anonimowość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F7D9E0-6E1E-5AF6-2075-DF1F0886AB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29196" y="4508648"/>
            <a:ext cx="2468880" cy="365760"/>
          </a:xfrm>
        </p:spPr>
        <p:txBody>
          <a:bodyPr/>
          <a:lstStyle/>
          <a:p>
            <a:r>
              <a:rPr lang="pl-PL" dirty="0"/>
              <a:t>Przejrzystość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B162E2-4A9D-5564-4A71-D82D499AC9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07289" y="4947485"/>
            <a:ext cx="2468880" cy="823000"/>
          </a:xfrm>
        </p:spPr>
        <p:txBody>
          <a:bodyPr/>
          <a:lstStyle/>
          <a:p>
            <a:r>
              <a:rPr lang="pl-PL" dirty="0"/>
              <a:t>Jawność transakcji,</a:t>
            </a:r>
          </a:p>
          <a:p>
            <a:r>
              <a:rPr lang="pl-PL" dirty="0"/>
              <a:t>Publiczne klucze transakcyjne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5C1749-472D-4DE7-D411-913627E874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42555" y="4925982"/>
            <a:ext cx="2468880" cy="569296"/>
          </a:xfrm>
        </p:spPr>
        <p:txBody>
          <a:bodyPr/>
          <a:lstStyle/>
          <a:p>
            <a:r>
              <a:rPr lang="pl-PL" dirty="0"/>
              <a:t>Niezmienność zapisów transakcji</a:t>
            </a:r>
            <a:endParaRPr lang="en-US" dirty="0"/>
          </a:p>
        </p:txBody>
      </p:sp>
      <p:pic>
        <p:nvPicPr>
          <p:cNvPr id="19" name="Picture Placeholder 18" descr="Team member head shot&#10;">
            <a:extLst>
              <a:ext uri="{FF2B5EF4-FFF2-40B4-BE49-F238E27FC236}">
                <a16:creationId xmlns:a16="http://schemas.microsoft.com/office/drawing/2014/main" id="{01CA4376-D45B-CD35-5FF1-F1C4A24A8E0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4"/>
          <a:srcRect l="174" r="174"/>
          <a:stretch/>
        </p:blipFill>
        <p:spPr>
          <a:xfrm>
            <a:off x="8212285" y="2484706"/>
            <a:ext cx="1746504" cy="1746504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8017DF-A99E-0D35-3365-5A807F9566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51097" y="4507742"/>
            <a:ext cx="2468880" cy="365760"/>
          </a:xfrm>
        </p:spPr>
        <p:txBody>
          <a:bodyPr/>
          <a:lstStyle/>
          <a:p>
            <a:r>
              <a:rPr lang="pl-PL" dirty="0"/>
              <a:t>Trwałość</a:t>
            </a:r>
            <a:endParaRPr lang="en-US" dirty="0"/>
          </a:p>
        </p:txBody>
      </p:sp>
      <p:pic>
        <p:nvPicPr>
          <p:cNvPr id="18" name="Picture Placeholder 17" descr="Team member head shot&#10;">
            <a:extLst>
              <a:ext uri="{FF2B5EF4-FFF2-40B4-BE49-F238E27FC236}">
                <a16:creationId xmlns:a16="http://schemas.microsoft.com/office/drawing/2014/main" id="{3C496F91-7CC7-2D61-8423-FE2CF517009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/>
          <a:srcRect/>
          <a:stretch/>
        </p:blipFill>
        <p:spPr>
          <a:xfrm>
            <a:off x="5222748" y="2474729"/>
            <a:ext cx="1746504" cy="1746504"/>
          </a:xfrm>
        </p:spPr>
      </p:pic>
      <p:pic>
        <p:nvPicPr>
          <p:cNvPr id="16" name="Picture Placeholder 15" descr="Team member head shot&#10;">
            <a:extLst>
              <a:ext uri="{FF2B5EF4-FFF2-40B4-BE49-F238E27FC236}">
                <a16:creationId xmlns:a16="http://schemas.microsoft.com/office/drawing/2014/main" id="{4DC37C7E-38A6-D3D6-64B4-58ABBE92886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6"/>
          <a:srcRect t="45" b="45"/>
          <a:stretch/>
        </p:blipFill>
        <p:spPr>
          <a:xfrm>
            <a:off x="2233211" y="2500115"/>
            <a:ext cx="1746504" cy="1746504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F83FDC-A78D-E7FB-4C9D-B8B5C369DA32}"/>
              </a:ext>
            </a:extLst>
          </p:cNvPr>
          <p:cNvSpPr txBox="1"/>
          <p:nvPr/>
        </p:nvSpPr>
        <p:spPr>
          <a:xfrm>
            <a:off x="1075399" y="1509348"/>
            <a:ext cx="9976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dirty="0">
                <a:solidFill>
                  <a:srgbClr val="EEF0FF"/>
                </a:solidFill>
                <a:latin typeface="Google Sans"/>
              </a:rPr>
              <a:t>Z</a:t>
            </a:r>
            <a:r>
              <a:rPr lang="pl-PL" b="0" i="0" dirty="0">
                <a:solidFill>
                  <a:srgbClr val="EEF0FF"/>
                </a:solidFill>
                <a:effectLst/>
                <a:latin typeface="Google Sans"/>
              </a:rPr>
              <a:t>decentralizowana baza danych, która przechowuje informacje w blokach połączonych w łańcuch. Jest to cyfrowa księga transakcji, która jest niezmienna i rozproszona na wielu komputerach w sieci. </a:t>
            </a:r>
            <a:endParaRPr lang="pl-PL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434368B-2FFC-A0FB-1090-945ECFB2FC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1502" y="2371021"/>
            <a:ext cx="2066615" cy="20666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23FB56-7D20-5F5C-A5F1-F8146F3BA2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9344" y="2323909"/>
            <a:ext cx="2244770" cy="2111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9E83EE5-2C3C-8EF3-3003-5DAD573A78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3882" y="2323909"/>
            <a:ext cx="2039246" cy="20242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0236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E45E-D6A7-9780-F652-BAF86DFB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798812"/>
            <a:ext cx="9573768" cy="783099"/>
          </a:xfrm>
        </p:spPr>
        <p:txBody>
          <a:bodyPr/>
          <a:lstStyle/>
          <a:p>
            <a:r>
              <a:rPr lang="pl-PL" dirty="0"/>
              <a:t>Kto rządzi rynkiem krypto?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577A64-4E94-69E1-3180-1E014BD0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DE8493FB-0E8F-563A-BDB3-9ECE0936E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9042" y="2053759"/>
            <a:ext cx="8309145" cy="387652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l-PL" sz="2800" dirty="0"/>
              <a:t>Bitcoin (BTC)</a:t>
            </a:r>
            <a:endParaRPr lang="en-US" sz="2800" dirty="0"/>
          </a:p>
          <a:p>
            <a:pPr>
              <a:lnSpc>
                <a:spcPct val="200000"/>
              </a:lnSpc>
            </a:pPr>
            <a:r>
              <a:rPr lang="pl-PL" sz="2800" dirty="0"/>
              <a:t>Ethereum (ETH)</a:t>
            </a:r>
          </a:p>
          <a:p>
            <a:pPr>
              <a:lnSpc>
                <a:spcPct val="200000"/>
              </a:lnSpc>
            </a:pPr>
            <a:r>
              <a:rPr lang="pl-PL" sz="2800" dirty="0"/>
              <a:t>Tether (USDT)</a:t>
            </a:r>
            <a:endParaRPr lang="en-US" sz="2800" dirty="0"/>
          </a:p>
          <a:p>
            <a:pPr>
              <a:lnSpc>
                <a:spcPct val="200000"/>
              </a:lnSpc>
            </a:pPr>
            <a:r>
              <a:rPr lang="pl-PL" sz="2800" dirty="0"/>
              <a:t>Binance Coin (BNB)</a:t>
            </a:r>
            <a:endParaRPr lang="en-US" sz="2800" dirty="0"/>
          </a:p>
          <a:p>
            <a:pPr>
              <a:lnSpc>
                <a:spcPct val="200000"/>
              </a:lnSpc>
            </a:pPr>
            <a:endParaRPr lang="en-US" sz="2800" dirty="0"/>
          </a:p>
          <a:p>
            <a:pPr>
              <a:lnSpc>
                <a:spcPct val="200000"/>
              </a:lnSpc>
            </a:pPr>
            <a:endParaRPr lang="en-US" sz="2800" dirty="0"/>
          </a:p>
          <a:p>
            <a:pPr>
              <a:lnSpc>
                <a:spcPct val="200000"/>
              </a:lnSpc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6EE8D-0E32-8596-F458-AF77D245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82057"/>
            <a:ext cx="4048225" cy="4048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65210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42A14-2C40-9E0A-3F12-9EFE9BD15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EB0453-9F02-0071-D4AB-AA43CEC5BB5D}"/>
              </a:ext>
            </a:extLst>
          </p:cNvPr>
          <p:cNvSpPr/>
          <p:nvPr/>
        </p:nvSpPr>
        <p:spPr>
          <a:xfrm>
            <a:off x="7824398" y="3253406"/>
            <a:ext cx="2965340" cy="237863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C3BE50-C188-662C-6305-050EDBCCC232}"/>
              </a:ext>
            </a:extLst>
          </p:cNvPr>
          <p:cNvSpPr/>
          <p:nvPr/>
        </p:nvSpPr>
        <p:spPr>
          <a:xfrm>
            <a:off x="4759884" y="3236843"/>
            <a:ext cx="2948144" cy="239519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40DF9B-880A-C85F-3617-363604DDB273}"/>
              </a:ext>
            </a:extLst>
          </p:cNvPr>
          <p:cNvSpPr/>
          <p:nvPr/>
        </p:nvSpPr>
        <p:spPr>
          <a:xfrm>
            <a:off x="1655064" y="3253408"/>
            <a:ext cx="2965340" cy="234391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Title 68">
            <a:extLst>
              <a:ext uri="{FF2B5EF4-FFF2-40B4-BE49-F238E27FC236}">
                <a16:creationId xmlns:a16="http://schemas.microsoft.com/office/drawing/2014/main" id="{47124ACD-54FB-F05A-3850-1F9EE35E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wygląda handel kryptowalutami?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77E8CF-926F-8F14-5169-7641F2DC41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55064" y="2477891"/>
            <a:ext cx="2973722" cy="704088"/>
          </a:xfrm>
        </p:spPr>
        <p:txBody>
          <a:bodyPr/>
          <a:lstStyle/>
          <a:p>
            <a:r>
              <a:rPr lang="pl-PL" dirty="0"/>
              <a:t>Giełdy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8C313C-E4E9-C454-3E48-45CE8877B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55064" y="3236975"/>
            <a:ext cx="2971436" cy="23951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BINANCE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COINBASE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CRYPTO.COM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XTB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0FF670-32DC-8267-1982-C11C18324B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2688" y="2477891"/>
            <a:ext cx="2965340" cy="704088"/>
          </a:xfrm>
        </p:spPr>
        <p:txBody>
          <a:bodyPr/>
          <a:lstStyle/>
          <a:p>
            <a:r>
              <a:rPr lang="pl-PL" dirty="0"/>
              <a:t>Portfele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964814-6E86-3935-BCB7-9E4E3A44C9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59884" y="3236843"/>
            <a:ext cx="2971436" cy="23951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Ledger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Trust wallet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Electrum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Binance wallet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40C548-5099-21CC-86AB-56BD445D39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30494" y="2477891"/>
            <a:ext cx="2965340" cy="704088"/>
          </a:xfrm>
        </p:spPr>
        <p:txBody>
          <a:bodyPr/>
          <a:lstStyle/>
          <a:p>
            <a:r>
              <a:rPr lang="pl-PL" dirty="0"/>
              <a:t>Sposoby zarabiania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D620C6-8B2C-1FC7-15C0-2E91C6B172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30494" y="3253408"/>
            <a:ext cx="2965340" cy="23951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HODL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Trading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Staking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Mining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F72974-7F45-3264-B0CA-5A7137E70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67" b="92233" l="9976" r="89903">
                        <a14:foregroundMark x1="41484" y1="7888" x2="41484" y2="7888"/>
                        <a14:foregroundMark x1="63017" y1="92233" x2="63017" y2="92233"/>
                        <a14:backgroundMark x1="33455" y1="6189" x2="33455" y2="6189"/>
                        <a14:backgroundMark x1="73844" y1="85073" x2="73844" y2="85073"/>
                        <a14:backgroundMark x1="31509" y1="22937" x2="31509" y2="229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54960" y="3757918"/>
            <a:ext cx="2965340" cy="29725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B58D57-AAB2-42D3-B878-926C6A903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705691" y="-262259"/>
            <a:ext cx="4354251" cy="325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7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-93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C31E69-B41C-8519-7123-9C81C09C2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FD2C-9340-D6CB-09A9-5BD480CC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22960"/>
            <a:ext cx="10076688" cy="713232"/>
          </a:xfrm>
        </p:spPr>
        <p:txBody>
          <a:bodyPr/>
          <a:lstStyle/>
          <a:p>
            <a:pPr algn="ctr"/>
            <a:r>
              <a:rPr lang="pl-PL" dirty="0"/>
              <a:t>Zalety i ryzyka – czy warto?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5B5C46F-A661-5901-FD9E-ABB43EE2E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964" y="2681708"/>
            <a:ext cx="4176887" cy="2578608"/>
          </a:xfrm>
        </p:spPr>
        <p:txBody>
          <a:bodyPr/>
          <a:lstStyle/>
          <a:p>
            <a:r>
              <a:rPr lang="pl-PL" sz="2800" dirty="0"/>
              <a:t>Wysoki potencjał zysków</a:t>
            </a:r>
            <a:endParaRPr lang="en-US" sz="2800" dirty="0"/>
          </a:p>
          <a:p>
            <a:r>
              <a:rPr lang="pl-PL" sz="2800" dirty="0"/>
              <a:t>Innowacyjność</a:t>
            </a:r>
            <a:endParaRPr lang="en-US" sz="2800" dirty="0"/>
          </a:p>
          <a:p>
            <a:r>
              <a:rPr lang="pl-PL" sz="2800" dirty="0"/>
              <a:t>Decentralizacja</a:t>
            </a:r>
          </a:p>
          <a:p>
            <a:r>
              <a:rPr lang="pl-PL" sz="2800" dirty="0"/>
              <a:t>Globalny dostęp</a:t>
            </a:r>
          </a:p>
          <a:p>
            <a:pPr algn="just"/>
            <a:r>
              <a:rPr lang="pl-PL" sz="2800" dirty="0"/>
              <a:t>Ochrona przed inflacją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02303B-D280-3C19-3F6C-E9F4EE9CA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49723" y="1862062"/>
            <a:ext cx="2953512" cy="493776"/>
          </a:xfrm>
        </p:spPr>
        <p:txBody>
          <a:bodyPr/>
          <a:lstStyle/>
          <a:p>
            <a:pPr algn="ctr"/>
            <a:r>
              <a:rPr lang="pl-PL" sz="4000" dirty="0">
                <a:solidFill>
                  <a:srgbClr val="D64A4A"/>
                </a:solidFill>
              </a:rPr>
              <a:t>Ryzyka</a:t>
            </a:r>
            <a:endParaRPr lang="en-US" sz="2800" dirty="0">
              <a:solidFill>
                <a:srgbClr val="D64A4A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884D7A8-85AF-5CAA-CBCD-12F1B4825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97150" y="2681708"/>
            <a:ext cx="3658658" cy="2578608"/>
          </a:xfrm>
        </p:spPr>
        <p:txBody>
          <a:bodyPr/>
          <a:lstStyle/>
          <a:p>
            <a:r>
              <a:rPr lang="pl-PL" sz="2800" dirty="0"/>
              <a:t>Zmienność cen</a:t>
            </a:r>
          </a:p>
          <a:p>
            <a:r>
              <a:rPr lang="pl-PL" sz="2800" dirty="0"/>
              <a:t>Ryzyko cyberataków</a:t>
            </a:r>
          </a:p>
          <a:p>
            <a:r>
              <a:rPr lang="pl-PL" sz="2800" dirty="0"/>
              <a:t>Ryzyko straty kapitału</a:t>
            </a:r>
          </a:p>
          <a:p>
            <a:r>
              <a:rPr lang="pl-PL" sz="2800" dirty="0"/>
              <a:t>Trudności techniczne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5D998-35C7-A777-D365-447725DFD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9A6BA6-62ED-5206-261D-CC1B5E563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1901580"/>
            <a:ext cx="2953512" cy="493776"/>
          </a:xfrm>
        </p:spPr>
        <p:txBody>
          <a:bodyPr/>
          <a:lstStyle/>
          <a:p>
            <a:pPr algn="ctr"/>
            <a:r>
              <a:rPr lang="pl-PL" sz="4000" dirty="0">
                <a:solidFill>
                  <a:srgbClr val="92D050"/>
                </a:solidFill>
              </a:rPr>
              <a:t>Zalety</a:t>
            </a:r>
            <a:endParaRPr lang="pl-PL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4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322" y="424069"/>
            <a:ext cx="10933043" cy="1403537"/>
          </a:xfrm>
        </p:spPr>
        <p:txBody>
          <a:bodyPr/>
          <a:lstStyle/>
          <a:p>
            <a:r>
              <a:rPr lang="pl-PL" dirty="0"/>
              <a:t>Kryptomat </a:t>
            </a:r>
            <a:br>
              <a:rPr lang="pl-PL" dirty="0"/>
            </a:br>
            <a:r>
              <a:rPr lang="pl-PL" dirty="0"/>
              <a:t> </a:t>
            </a:r>
            <a:r>
              <a:rPr lang="pl-PL" sz="4000" dirty="0"/>
              <a:t>twój asystent inwestycyjny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FF0B8-5B51-7376-0271-8D849CA3F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322" y="2266583"/>
            <a:ext cx="6802340" cy="758952"/>
          </a:xfrm>
        </p:spPr>
        <p:txBody>
          <a:bodyPr/>
          <a:lstStyle/>
          <a:p>
            <a:r>
              <a:rPr lang="pl-PL" b="0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• </a:t>
            </a:r>
            <a:r>
              <a:rPr lang="pl-PL" dirty="0"/>
              <a:t>Inteligenta ocena i analiza zakupów użytkownika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823607E-1B46-5F74-6AC4-B855B76A1FFE}"/>
              </a:ext>
            </a:extLst>
          </p:cNvPr>
          <p:cNvSpPr txBox="1">
            <a:spLocks/>
          </p:cNvSpPr>
          <p:nvPr/>
        </p:nvSpPr>
        <p:spPr>
          <a:xfrm>
            <a:off x="4952337" y="3166903"/>
            <a:ext cx="6800109" cy="758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l-PL" dirty="0"/>
              <a:t>Rekomendacje kryptowalut na podstawie trendów </a:t>
            </a:r>
            <a:r>
              <a:rPr lang="pl-PL" b="0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•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8C42EFB-5848-218E-A198-61ABAFB53379}"/>
              </a:ext>
            </a:extLst>
          </p:cNvPr>
          <p:cNvSpPr txBox="1">
            <a:spLocks/>
          </p:cNvSpPr>
          <p:nvPr/>
        </p:nvSpPr>
        <p:spPr>
          <a:xfrm>
            <a:off x="373501" y="3994600"/>
            <a:ext cx="7282139" cy="543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0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•</a:t>
            </a:r>
            <a:r>
              <a:rPr lang="pl-PL" b="0" i="0" dirty="0">
                <a:solidFill>
                  <a:srgbClr val="DF000F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pl-PL" dirty="0"/>
              <a:t>Personalizacja zależna od preferencji/zainteresowań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F290F0A-4850-E799-D605-CA4AFE87E6D2}"/>
              </a:ext>
            </a:extLst>
          </p:cNvPr>
          <p:cNvSpPr txBox="1">
            <a:spLocks/>
          </p:cNvSpPr>
          <p:nvPr/>
        </p:nvSpPr>
        <p:spPr>
          <a:xfrm>
            <a:off x="7517332" y="4721219"/>
            <a:ext cx="4235114" cy="543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Integracja z API różnych giełd </a:t>
            </a:r>
            <a:r>
              <a:rPr lang="pl-PL" b="0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•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4A1FC11-8F69-0825-2D6B-FA94066B317B}"/>
              </a:ext>
            </a:extLst>
          </p:cNvPr>
          <p:cNvSpPr txBox="1">
            <a:spLocks/>
          </p:cNvSpPr>
          <p:nvPr/>
        </p:nvSpPr>
        <p:spPr>
          <a:xfrm>
            <a:off x="437321" y="5382092"/>
            <a:ext cx="5658679" cy="543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0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• </a:t>
            </a:r>
            <a:r>
              <a:rPr lang="pl-PL" dirty="0"/>
              <a:t>Poradniki edukacyjne dla początkujących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76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4A3FD6-E6BF-490E-B6B4-6A011394B0E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3C4A95C-9007-4EA6-944B-306B6F2A01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CF8670-35D1-4455-AC7A-762B7388BE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</TotalTime>
  <Words>328</Words>
  <Application>Microsoft Office PowerPoint</Application>
  <PresentationFormat>Widescreen</PresentationFormat>
  <Paragraphs>79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Courier New</vt:lpstr>
      <vt:lpstr>Google Sans</vt:lpstr>
      <vt:lpstr>Segoe UI Light</vt:lpstr>
      <vt:lpstr>Source Sans Pro</vt:lpstr>
      <vt:lpstr>Tw Cen MT</vt:lpstr>
      <vt:lpstr>Office Theme</vt:lpstr>
      <vt:lpstr>PowerPoint Presentation</vt:lpstr>
      <vt:lpstr>APLIKACJA KRYPTOMAT NA RYNKU KRYPTOWALut</vt:lpstr>
      <vt:lpstr>Co będziemy omawiać?</vt:lpstr>
      <vt:lpstr>Czym są kryptowaluty?</vt:lpstr>
      <vt:lpstr>BLOCKCHAIN</vt:lpstr>
      <vt:lpstr>Kto rządzi rynkiem krypto?</vt:lpstr>
      <vt:lpstr>Jak wygląda handel kryptowalutami?</vt:lpstr>
      <vt:lpstr>Zalety i ryzyka – czy warto?</vt:lpstr>
      <vt:lpstr>Kryptomat   twój asystent inwestycyjny</vt:lpstr>
      <vt:lpstr>Dziękujemy za uwagę!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Matthew Pokora</cp:lastModifiedBy>
  <cp:revision>7</cp:revision>
  <dcterms:created xsi:type="dcterms:W3CDTF">2022-10-27T00:37:19Z</dcterms:created>
  <dcterms:modified xsi:type="dcterms:W3CDTF">2025-03-29T23:01:22Z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